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sldIdLst>
    <p:sldId id="256" r:id="rId2"/>
    <p:sldId id="264" r:id="rId3"/>
    <p:sldId id="258" r:id="rId4"/>
    <p:sldId id="259" r:id="rId5"/>
    <p:sldId id="260" r:id="rId6"/>
    <p:sldId id="261" r:id="rId7"/>
    <p:sldId id="262" r:id="rId8"/>
    <p:sldId id="263" r:id="rId9"/>
    <p:sldId id="265" r:id="rId10"/>
    <p:sldId id="267" r:id="rId11"/>
    <p:sldId id="266"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4" d="100"/>
          <a:sy n="84" d="100"/>
        </p:scale>
        <p:origin x="216" y="8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sv-SE"/>
              <a:t>Klicka här för att ändra format</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1666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44302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sv-SE"/>
              <a:t>Klicka här för att ändra format</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3439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p:txBody>
          <a:bodyPr ancho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0765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sv-SE"/>
              <a:t>Klicka här för att ändra format</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3373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sv-SE"/>
              <a:t>Klicka här för att ändra format</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31130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sv-SE"/>
              <a:t>Klicka här för att ändra format</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Content Placeholder 3"/>
          <p:cNvSpPr>
            <a:spLocks noGrp="1"/>
          </p:cNvSpPr>
          <p:nvPr>
            <p:ph sz="half" idx="2"/>
          </p:nvPr>
        </p:nvSpPr>
        <p:spPr>
          <a:xfrm>
            <a:off x="1447191" y="2824269"/>
            <a:ext cx="4488794" cy="264445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256025" y="2821491"/>
            <a:ext cx="4488794" cy="2637371"/>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33110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48522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0376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sv-SE"/>
              <a:t>Klicka här för att ändra format</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Date Placeholder 4"/>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53334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sv-SE"/>
              <a:t>Klicka här för att ändra format</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sv-SE"/>
              <a:t>Klicka på ikonen för att lägga till en bild</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pPr/>
              <a:t>3/22/2017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210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sv-SE"/>
              <a:t>Klicka här för att ändra format</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3/22/2017</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7300399"/>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mkAnIidFz5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facebook.com/BlatteQueers-i-film-1530729303808265/?ref=page_internal" TargetMode="External"/><Relationship Id="rId2" Type="http://schemas.openxmlformats.org/officeDocument/2006/relationships/hyperlink" Target="http://magdalenarosen.weebly.com/normkritiskt-vaumlrdegrundsarbete.html" TargetMode="External"/><Relationship Id="rId1" Type="http://schemas.openxmlformats.org/officeDocument/2006/relationships/slideLayout" Target="../slideLayouts/slideLayout2.xml"/><Relationship Id="rId4" Type="http://schemas.openxmlformats.org/officeDocument/2006/relationships/hyperlink" Target="https://www.youtube.com/watch?v=nUYJKFhSuJw&amp;t=61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larportalen.skolverket.se/#/moduler/vardegrund/alla/alla" TargetMode="External"/><Relationship Id="rId2" Type="http://schemas.openxmlformats.org/officeDocument/2006/relationships/hyperlink" Target="https://www.youtube.com/watch?v=Mr_3-LSXZhQ&amp;t=213s" TargetMode="External"/><Relationship Id="rId1" Type="http://schemas.openxmlformats.org/officeDocument/2006/relationships/slideLayout" Target="../slideLayouts/slideLayout2.xml"/><Relationship Id="rId4" Type="http://schemas.openxmlformats.org/officeDocument/2006/relationships/hyperlink" Target="https://www.skolverket.se/kompetens-och-fortbildning/larare/motverka-rasis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levandehistoria.se/klassrummet/hbtq" TargetMode="External"/><Relationship Id="rId2" Type="http://schemas.openxmlformats.org/officeDocument/2006/relationships/hyperlink" Target="https://larportalen.skolverket.se/webcenter/larportal/api-v2/document/path/larportalen/material/inriktningar/vardegrund/Gymnasieskola/302_Framja_likabehandling/del_05" TargetMode="External"/><Relationship Id="rId1" Type="http://schemas.openxmlformats.org/officeDocument/2006/relationships/slideLayout" Target="../slideLayouts/slideLayout2.xml"/><Relationship Id="rId5" Type="http://schemas.openxmlformats.org/officeDocument/2006/relationships/hyperlink" Target="https://www.skolverket.se/om-skolverket/publikationer/visa-enskild-publikation?_xurl_=http://www5.skolverket.se/wtpub/ws/skolbok/wpubext/trycksak/Blob/pdf3376.pdf?k%3D3376" TargetMode="External"/><Relationship Id="rId4" Type="http://schemas.openxmlformats.org/officeDocument/2006/relationships/hyperlink" Target="http://www.bjorkmanspedagogiska.se/normkritiskpedagogi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49137" y="219202"/>
            <a:ext cx="8637073" cy="2920713"/>
          </a:xfrm>
        </p:spPr>
        <p:txBody>
          <a:bodyPr>
            <a:normAutofit/>
          </a:bodyPr>
          <a:lstStyle/>
          <a:p>
            <a:r>
              <a:rPr lang="sv-SE" sz="4400" dirty="0"/>
              <a:t>Skolans samlade värdegrundsarbete</a:t>
            </a:r>
          </a:p>
        </p:txBody>
      </p:sp>
      <p:sp>
        <p:nvSpPr>
          <p:cNvPr id="3" name="Underrubrik 2"/>
          <p:cNvSpPr>
            <a:spLocks noGrp="1"/>
          </p:cNvSpPr>
          <p:nvPr>
            <p:ph type="subTitle" idx="1"/>
          </p:nvPr>
        </p:nvSpPr>
        <p:spPr>
          <a:xfrm>
            <a:off x="1708163" y="3233744"/>
            <a:ext cx="8637072" cy="977621"/>
          </a:xfrm>
        </p:spPr>
        <p:txBody>
          <a:bodyPr/>
          <a:lstStyle/>
          <a:p>
            <a:r>
              <a:rPr lang="sv-SE" dirty="0"/>
              <a:t>När både kunskaper och värden ges en central roll i undervisningen ökar måluppfyllelsen </a:t>
            </a:r>
          </a:p>
          <a:p>
            <a:endParaRPr lang="sv-SE" dirty="0"/>
          </a:p>
        </p:txBody>
      </p:sp>
    </p:spTree>
    <p:extLst>
      <p:ext uri="{BB962C8B-B14F-4D97-AF65-F5344CB8AC3E}">
        <p14:creationId xmlns:p14="http://schemas.microsoft.com/office/powerpoint/2010/main" val="2132980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Varför normkritik och inte toleranspedagogik?</a:t>
            </a:r>
          </a:p>
        </p:txBody>
      </p:sp>
      <p:sp>
        <p:nvSpPr>
          <p:cNvPr id="3" name="Platshållare för innehåll 2"/>
          <p:cNvSpPr>
            <a:spLocks noGrp="1"/>
          </p:cNvSpPr>
          <p:nvPr>
            <p:ph idx="1"/>
          </p:nvPr>
        </p:nvSpPr>
        <p:spPr>
          <a:xfrm>
            <a:off x="1451579" y="2015732"/>
            <a:ext cx="9291215" cy="4019308"/>
          </a:xfrm>
        </p:spPr>
        <p:txBody>
          <a:bodyPr>
            <a:normAutofit lnSpcReduction="10000"/>
          </a:bodyPr>
          <a:lstStyle/>
          <a:p>
            <a:r>
              <a:rPr lang="sv-SE" dirty="0"/>
              <a:t>Toleranspedagogik är ett fält som den normkritiska pedagogiken har kritiserat i sin utveckling. Toleranspedagogik utgår ifrån föreställningen att arbete mot förtryck, diskriminering och kränkande behandling inom skolan, kan lösas genom att personer som befinner sig i en normposition (som uppfyller många normer och i relation till detta rör sig relativt friktionsfritt genom livet) ska tolerera och acceptera den som bryter mot normer. Normkritiska perspektiv har pekat på att denna ansats bortser från att det innebär en maktutövning att tolerera. Inom toleranspedagogiken återupprepas också skillnader, där exempelvis </a:t>
            </a:r>
            <a:r>
              <a:rPr lang="sv-SE" dirty="0" err="1"/>
              <a:t>hbtq</a:t>
            </a:r>
            <a:r>
              <a:rPr lang="sv-SE" dirty="0"/>
              <a:t>- personer eller personer som </a:t>
            </a:r>
            <a:r>
              <a:rPr lang="sv-SE" dirty="0" err="1"/>
              <a:t>rasifieras</a:t>
            </a:r>
            <a:r>
              <a:rPr lang="sv-SE" dirty="0"/>
              <a:t> som icke-vita görs till ”den Andra” (</a:t>
            </a:r>
            <a:r>
              <a:rPr lang="sv-SE" dirty="0" err="1"/>
              <a:t>Bromseth</a:t>
            </a:r>
            <a:r>
              <a:rPr lang="sv-SE" dirty="0"/>
              <a:t> 2010:35).</a:t>
            </a:r>
          </a:p>
        </p:txBody>
      </p:sp>
    </p:spTree>
    <p:extLst>
      <p:ext uri="{BB962C8B-B14F-4D97-AF65-F5344CB8AC3E}">
        <p14:creationId xmlns:p14="http://schemas.microsoft.com/office/powerpoint/2010/main" val="3867727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Normkritiskt arbetssätt</a:t>
            </a:r>
          </a:p>
        </p:txBody>
      </p:sp>
      <p:sp>
        <p:nvSpPr>
          <p:cNvPr id="3" name="Platshållare för innehåll 2"/>
          <p:cNvSpPr>
            <a:spLocks noGrp="1"/>
          </p:cNvSpPr>
          <p:nvPr>
            <p:ph idx="1"/>
          </p:nvPr>
        </p:nvSpPr>
        <p:spPr>
          <a:xfrm>
            <a:off x="1451579" y="2015732"/>
            <a:ext cx="9291215" cy="4027259"/>
          </a:xfrm>
        </p:spPr>
        <p:txBody>
          <a:bodyPr>
            <a:normAutofit/>
          </a:bodyPr>
          <a:lstStyle/>
          <a:p>
            <a:r>
              <a:rPr lang="sv-SE" dirty="0"/>
              <a:t>Nyfikna på oss själva </a:t>
            </a:r>
            <a:r>
              <a:rPr lang="sv-SE" dirty="0">
                <a:hlinkClick r:id="rId2"/>
              </a:rPr>
              <a:t>https://www.youtube.com/watch?v=mkAnIidFz5E</a:t>
            </a:r>
            <a:endParaRPr lang="sv-SE" dirty="0"/>
          </a:p>
          <a:p>
            <a:r>
              <a:rPr lang="sv-SE" dirty="0"/>
              <a:t>Gilla våra ”misstag”</a:t>
            </a:r>
          </a:p>
          <a:p>
            <a:r>
              <a:rPr lang="sv-SE" dirty="0"/>
              <a:t>Möjliggörande makt – att vara pedagog handlar om att göra medvetna val. Att skapa utrymme snarare än att begränsa utrymme för eleverna att lära och vara de som de vill vara.</a:t>
            </a:r>
          </a:p>
          <a:p>
            <a:r>
              <a:rPr lang="sv-SE" dirty="0"/>
              <a:t>Medvetna mikrohandlingar (inkludera löpande) – små medvetna förskjutningar i språk, reaktioner, urval av undervisningsmaterial. Normktitiskt pedagogiska val vid gruppindelningar, hur ordet fördelas i klassrummet samt hur uppgifter formuleras.</a:t>
            </a:r>
          </a:p>
        </p:txBody>
      </p:sp>
    </p:spTree>
    <p:extLst>
      <p:ext uri="{BB962C8B-B14F-4D97-AF65-F5344CB8AC3E}">
        <p14:creationId xmlns:p14="http://schemas.microsoft.com/office/powerpoint/2010/main" val="3762734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451579" y="251791"/>
            <a:ext cx="9291215" cy="1245705"/>
          </a:xfrm>
        </p:spPr>
        <p:txBody>
          <a:bodyPr/>
          <a:lstStyle/>
          <a:p>
            <a:r>
              <a:rPr lang="sv-SE" dirty="0"/>
              <a:t>Normkritiskt arbetssätt/värdegrundsarbete</a:t>
            </a:r>
          </a:p>
        </p:txBody>
      </p:sp>
      <p:sp>
        <p:nvSpPr>
          <p:cNvPr id="3" name="Platshållare för innehåll 2"/>
          <p:cNvSpPr>
            <a:spLocks noGrp="1"/>
          </p:cNvSpPr>
          <p:nvPr>
            <p:ph idx="1"/>
          </p:nvPr>
        </p:nvSpPr>
        <p:spPr>
          <a:xfrm>
            <a:off x="1451579" y="1192696"/>
            <a:ext cx="9291215" cy="5367130"/>
          </a:xfrm>
        </p:spPr>
        <p:txBody>
          <a:bodyPr>
            <a:normAutofit lnSpcReduction="10000"/>
          </a:bodyPr>
          <a:lstStyle/>
          <a:p>
            <a:r>
              <a:rPr lang="sv-SE" dirty="0"/>
              <a:t>Relativisera inte orättvisor – stoppa när elever eller andra förminskar (relativiserar) – vi ska arbeta för att främja jämlikhet för alla.</a:t>
            </a:r>
          </a:p>
          <a:p>
            <a:r>
              <a:rPr lang="sv-SE" dirty="0"/>
              <a:t>Rättigheter är inte åsiktsfrågor – vi ska arbeta för att upprätthålla mänskliga rättigheter (se alla lagar och styrdokument)</a:t>
            </a:r>
          </a:p>
          <a:p>
            <a:r>
              <a:rPr lang="sv-SE" dirty="0"/>
              <a:t>Använd inte biologiska förklaringar – orsakerna till skillnader (socialt eller biologiskt) är inte viktigt utan det handlar om att alla ska ha samma rättigheter, möjligheter och skyldigheter.</a:t>
            </a:r>
          </a:p>
          <a:p>
            <a:r>
              <a:rPr lang="sv-SE" dirty="0"/>
              <a:t>Stoppa kränkningar omedelbart – om någon blir kränkt och vi som pedagoger (personal) inte gör något innebär det en dubbel kränkning. Alla situationer är lärandesituationer.</a:t>
            </a:r>
          </a:p>
          <a:p>
            <a:r>
              <a:rPr lang="sv-SE" dirty="0"/>
              <a:t>Likabehandling innebär inte att alla ska vara likadana – alla ska inte behandlas likadant utan alla ska ges lika möjligheter, förutsättningar, rättigheter och skyldigheter. (Alla kan t. ex inte äta samma mat av allergiska, kulturella eller religiösa skäl)</a:t>
            </a:r>
          </a:p>
          <a:p>
            <a:endParaRPr lang="sv-SE" dirty="0"/>
          </a:p>
        </p:txBody>
      </p:sp>
    </p:spTree>
    <p:extLst>
      <p:ext uri="{BB962C8B-B14F-4D97-AF65-F5344CB8AC3E}">
        <p14:creationId xmlns:p14="http://schemas.microsoft.com/office/powerpoint/2010/main" val="3451180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Tips på övningar och metodmaterial</a:t>
            </a:r>
          </a:p>
        </p:txBody>
      </p:sp>
      <p:sp>
        <p:nvSpPr>
          <p:cNvPr id="3" name="Platshållare för innehåll 2"/>
          <p:cNvSpPr>
            <a:spLocks noGrp="1"/>
          </p:cNvSpPr>
          <p:nvPr>
            <p:ph idx="1"/>
          </p:nvPr>
        </p:nvSpPr>
        <p:spPr/>
        <p:txBody>
          <a:bodyPr/>
          <a:lstStyle/>
          <a:p>
            <a:pPr marL="0" indent="0">
              <a:buNone/>
            </a:pPr>
            <a:r>
              <a:rPr lang="sv-SE" dirty="0">
                <a:hlinkClick r:id="rId2"/>
              </a:rPr>
              <a:t>http://magdalenarosen.weebly.com/normkritiskt-vaumlrdegrundsarbete.html</a:t>
            </a:r>
            <a:r>
              <a:rPr lang="sv-SE" dirty="0"/>
              <a:t> </a:t>
            </a:r>
          </a:p>
          <a:p>
            <a:pPr marL="0" indent="0">
              <a:buNone/>
            </a:pPr>
            <a:r>
              <a:rPr lang="sv-SE" altLang="sv-SE" dirty="0" err="1">
                <a:solidFill>
                  <a:srgbClr val="1D2129"/>
                </a:solidFill>
                <a:latin typeface="inherit"/>
                <a:hlinkClick r:id="rId3"/>
              </a:rPr>
              <a:t>BlatteQueers</a:t>
            </a:r>
            <a:r>
              <a:rPr lang="sv-SE" altLang="sv-SE" dirty="0">
                <a:solidFill>
                  <a:srgbClr val="1D2129"/>
                </a:solidFill>
                <a:latin typeface="inherit"/>
                <a:hlinkClick r:id="rId3"/>
              </a:rPr>
              <a:t> i film</a:t>
            </a:r>
            <a:endParaRPr lang="sv-SE" dirty="0"/>
          </a:p>
          <a:p>
            <a:pPr marL="0" indent="0">
              <a:buNone/>
            </a:pPr>
            <a:r>
              <a:rPr lang="sv-SE" dirty="0"/>
              <a:t>Normkritisk spaning både för eleverna och oss som anställda. </a:t>
            </a:r>
            <a:r>
              <a:rPr lang="sv-SE" dirty="0">
                <a:hlinkClick r:id="rId4"/>
              </a:rPr>
              <a:t>https://www.youtube.com/watch?v=nUYJKFhSuJw&amp;t=61s</a:t>
            </a:r>
            <a:r>
              <a:rPr lang="sv-SE" dirty="0"/>
              <a:t> </a:t>
            </a:r>
          </a:p>
          <a:p>
            <a:pPr marL="0" indent="0">
              <a:buNone/>
            </a:pPr>
            <a:endParaRPr lang="sv-SE" altLang="sv-SE" sz="1000" dirty="0">
              <a:solidFill>
                <a:srgbClr val="365899"/>
              </a:solidFill>
              <a:latin typeface="inherit"/>
            </a:endParaRPr>
          </a:p>
          <a:p>
            <a:pPr marL="0" indent="0">
              <a:buNone/>
            </a:pPr>
            <a:endParaRPr lang="sv-SE" dirty="0"/>
          </a:p>
        </p:txBody>
      </p:sp>
      <p:sp>
        <p:nvSpPr>
          <p:cNvPr id="4" name="Rectangle 1"/>
          <p:cNvSpPr>
            <a:spLocks noChangeArrowheads="1"/>
          </p:cNvSpPr>
          <p:nvPr/>
        </p:nvSpPr>
        <p:spPr bwMode="auto">
          <a:xfrm>
            <a:off x="0" y="-115417"/>
            <a:ext cx="12192000" cy="230832"/>
          </a:xfrm>
          <a:prstGeom prst="rect">
            <a:avLst/>
          </a:prstGeom>
          <a:solidFill>
            <a:srgbClr val="E9EB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900" b="0" i="0" u="none" strike="noStrike" cap="none" normalizeH="0" baseline="0" dirty="0">
              <a:ln>
                <a:noFill/>
              </a:ln>
              <a:solidFill>
                <a:srgbClr val="365899"/>
              </a:solidFill>
              <a:effectLst/>
              <a:latin typeface="inherit"/>
            </a:endParaRPr>
          </a:p>
        </p:txBody>
      </p:sp>
    </p:spTree>
    <p:extLst>
      <p:ext uri="{BB962C8B-B14F-4D97-AF65-F5344CB8AC3E}">
        <p14:creationId xmlns:p14="http://schemas.microsoft.com/office/powerpoint/2010/main" val="2785863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Vad händer på Skolan?</a:t>
            </a:r>
          </a:p>
        </p:txBody>
      </p:sp>
      <p:sp>
        <p:nvSpPr>
          <p:cNvPr id="3" name="Platshållare för innehåll 2"/>
          <p:cNvSpPr>
            <a:spLocks noGrp="1"/>
          </p:cNvSpPr>
          <p:nvPr>
            <p:ph idx="1"/>
          </p:nvPr>
        </p:nvSpPr>
        <p:spPr/>
        <p:txBody>
          <a:bodyPr/>
          <a:lstStyle/>
          <a:p>
            <a:r>
              <a:rPr lang="sv-SE" dirty="0"/>
              <a:t>Värdegrundsgrupp – är du intresserad av att vara med?</a:t>
            </a:r>
          </a:p>
          <a:p>
            <a:r>
              <a:rPr lang="sv-SE" dirty="0">
                <a:hlinkClick r:id="rId2"/>
              </a:rPr>
              <a:t>https://www.youtube.com/watch?v=Mr_3-LSXZhQ&amp;t=213s</a:t>
            </a:r>
            <a:r>
              <a:rPr lang="sv-SE" dirty="0"/>
              <a:t>  </a:t>
            </a:r>
          </a:p>
          <a:p>
            <a:r>
              <a:rPr lang="sv-SE" dirty="0"/>
              <a:t>Kollegialt lärande ht-17 </a:t>
            </a:r>
            <a:r>
              <a:rPr lang="sv-SE" dirty="0">
                <a:hlinkClick r:id="rId3"/>
              </a:rPr>
              <a:t>https://larportalen.skolverket.se/#/moduler/vardegrund/alla/alla</a:t>
            </a:r>
            <a:r>
              <a:rPr lang="sv-SE" dirty="0"/>
              <a:t> </a:t>
            </a:r>
          </a:p>
          <a:p>
            <a:r>
              <a:rPr lang="sv-SE" dirty="0">
                <a:hlinkClick r:id="rId4"/>
              </a:rPr>
              <a:t>https://www.skolverket.se/kompetens-och-fortbildning/larare/motverka-rasism</a:t>
            </a:r>
            <a:r>
              <a:rPr lang="sv-SE" dirty="0"/>
              <a:t> </a:t>
            </a:r>
          </a:p>
          <a:p>
            <a:r>
              <a:rPr lang="sv-SE" dirty="0"/>
              <a:t>HBTQ-certifiering?</a:t>
            </a:r>
          </a:p>
        </p:txBody>
      </p:sp>
    </p:spTree>
    <p:extLst>
      <p:ext uri="{BB962C8B-B14F-4D97-AF65-F5344CB8AC3E}">
        <p14:creationId xmlns:p14="http://schemas.microsoft.com/office/powerpoint/2010/main" val="2080179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Källor</a:t>
            </a:r>
          </a:p>
        </p:txBody>
      </p:sp>
      <p:sp>
        <p:nvSpPr>
          <p:cNvPr id="3" name="Platshållare för innehåll 2"/>
          <p:cNvSpPr>
            <a:spLocks noGrp="1"/>
          </p:cNvSpPr>
          <p:nvPr>
            <p:ph idx="1"/>
          </p:nvPr>
        </p:nvSpPr>
        <p:spPr/>
        <p:txBody>
          <a:bodyPr>
            <a:normAutofit fontScale="92500"/>
          </a:bodyPr>
          <a:lstStyle/>
          <a:p>
            <a:r>
              <a:rPr lang="sv-SE" dirty="0">
                <a:hlinkClick r:id="rId2"/>
              </a:rPr>
              <a:t>https://larportalen.skolverket.se/webcenter/larportal/api-v2/document/path/larportalen/material/inriktningar/vardegrund/Gymnasieskola/302_Framja_likabehandling/del_05</a:t>
            </a:r>
            <a:r>
              <a:rPr lang="sv-SE" dirty="0"/>
              <a:t> </a:t>
            </a:r>
          </a:p>
          <a:p>
            <a:r>
              <a:rPr lang="sv-SE" dirty="0">
                <a:hlinkClick r:id="rId3"/>
              </a:rPr>
              <a:t>http://www.levandehistoria.se/klassrummet/hbtq</a:t>
            </a:r>
            <a:r>
              <a:rPr lang="sv-SE" dirty="0"/>
              <a:t> </a:t>
            </a:r>
          </a:p>
          <a:p>
            <a:r>
              <a:rPr lang="sv-SE" dirty="0">
                <a:hlinkClick r:id="rId4"/>
              </a:rPr>
              <a:t>http://www.bjorkmanspedagogiska.se/normkritiskpedagogik/</a:t>
            </a:r>
            <a:endParaRPr lang="sv-SE" dirty="0"/>
          </a:p>
          <a:p>
            <a:r>
              <a:rPr lang="sv-SE" dirty="0">
                <a:hlinkClick r:id="rId5"/>
              </a:rPr>
              <a:t>https://www.skolverket.se/om-skolverket/publikationer/visa-enskild-publikation?_xurl_=http%3A%2F%2Fwww5.skolverket.se%2Fwtpub%2Fws%2Fskolbok%2Fwpubext%2Ftrycksak%2FBlob%2Fpdf3376.pdf%3Fk%3D3376</a:t>
            </a:r>
            <a:r>
              <a:rPr lang="sv-SE" dirty="0"/>
              <a:t> </a:t>
            </a:r>
          </a:p>
          <a:p>
            <a:endParaRPr lang="sv-SE" dirty="0"/>
          </a:p>
          <a:p>
            <a:endParaRPr lang="sv-SE" dirty="0"/>
          </a:p>
        </p:txBody>
      </p:sp>
    </p:spTree>
    <p:extLst>
      <p:ext uri="{BB962C8B-B14F-4D97-AF65-F5344CB8AC3E}">
        <p14:creationId xmlns:p14="http://schemas.microsoft.com/office/powerpoint/2010/main" val="294234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451579" y="2519314"/>
            <a:ext cx="9291215" cy="3450613"/>
          </a:xfrm>
        </p:spPr>
        <p:txBody>
          <a:bodyPr/>
          <a:lstStyle/>
          <a:p>
            <a:r>
              <a:rPr lang="sv-SE" dirty="0"/>
              <a:t>Introduktion av skolans värdegrundsuppdrag</a:t>
            </a:r>
          </a:p>
          <a:p>
            <a:r>
              <a:rPr lang="sv-SE" dirty="0"/>
              <a:t> Normkritik:</a:t>
            </a:r>
          </a:p>
          <a:p>
            <a:pPr marL="457200" indent="-457200">
              <a:buFont typeface="+mj-lt"/>
              <a:buAutoNum type="arabicPeriod"/>
            </a:pPr>
            <a:r>
              <a:rPr lang="sv-SE" dirty="0"/>
              <a:t>Vad?</a:t>
            </a:r>
          </a:p>
          <a:p>
            <a:pPr marL="457200" indent="-457200">
              <a:buFont typeface="+mj-lt"/>
              <a:buAutoNum type="arabicPeriod"/>
            </a:pPr>
            <a:r>
              <a:rPr lang="sv-SE" dirty="0"/>
              <a:t>Varför?</a:t>
            </a:r>
          </a:p>
          <a:p>
            <a:pPr marL="457200" indent="-457200">
              <a:buFont typeface="+mj-lt"/>
              <a:buAutoNum type="arabicPeriod"/>
            </a:pPr>
            <a:r>
              <a:rPr lang="sv-SE" dirty="0"/>
              <a:t>Hur?</a:t>
            </a:r>
          </a:p>
          <a:p>
            <a:r>
              <a:rPr lang="sv-SE" dirty="0"/>
              <a:t>Tips på övningar</a:t>
            </a:r>
          </a:p>
          <a:p>
            <a:r>
              <a:rPr lang="sv-SE" dirty="0"/>
              <a:t>Avslutning – var befinner vi oss i dagsläget</a:t>
            </a:r>
          </a:p>
          <a:p>
            <a:endParaRPr lang="sv-SE" dirty="0"/>
          </a:p>
          <a:p>
            <a:endParaRPr lang="sv-SE" dirty="0"/>
          </a:p>
        </p:txBody>
      </p:sp>
      <p:sp>
        <p:nvSpPr>
          <p:cNvPr id="4" name="Rubrik 3"/>
          <p:cNvSpPr>
            <a:spLocks noGrp="1"/>
          </p:cNvSpPr>
          <p:nvPr>
            <p:ph type="title"/>
          </p:nvPr>
        </p:nvSpPr>
        <p:spPr/>
        <p:txBody>
          <a:bodyPr>
            <a:normAutofit fontScale="90000"/>
          </a:bodyPr>
          <a:lstStyle/>
          <a:p>
            <a:r>
              <a:rPr lang="sv-SE" dirty="0"/>
              <a:t>En föreläsning om Hur normkritik kan stödja lärare i deras dubbla uppdrag, där värdegrund är en del av undervisningen och ska genomsyra skolans alla verksamheter</a:t>
            </a:r>
          </a:p>
        </p:txBody>
      </p:sp>
    </p:spTree>
    <p:extLst>
      <p:ext uri="{BB962C8B-B14F-4D97-AF65-F5344CB8AC3E}">
        <p14:creationId xmlns:p14="http://schemas.microsoft.com/office/powerpoint/2010/main" val="200264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Skolans värdegrundsuppdrag</a:t>
            </a:r>
          </a:p>
        </p:txBody>
      </p:sp>
      <p:sp>
        <p:nvSpPr>
          <p:cNvPr id="3" name="Platshållare för innehåll 2"/>
          <p:cNvSpPr>
            <a:spLocks noGrp="1"/>
          </p:cNvSpPr>
          <p:nvPr>
            <p:ph idx="1"/>
          </p:nvPr>
        </p:nvSpPr>
        <p:spPr/>
        <p:txBody>
          <a:bodyPr/>
          <a:lstStyle/>
          <a:p>
            <a:pPr marL="0" indent="0">
              <a:buNone/>
            </a:pPr>
            <a:endParaRPr lang="sv-SE" dirty="0"/>
          </a:p>
          <a:p>
            <a:pPr marL="0" indent="0">
              <a:buNone/>
            </a:pPr>
            <a:r>
              <a:rPr lang="sv-SE" dirty="0"/>
              <a:t>Skolverkets konkretiserande beskrivning av det samlade värdegrundsarbetet: Elever ska lära sig </a:t>
            </a:r>
            <a:r>
              <a:rPr lang="sv-SE" b="1" i="1" dirty="0">
                <a:solidFill>
                  <a:srgbClr val="FFFF00"/>
                </a:solidFill>
              </a:rPr>
              <a:t>om</a:t>
            </a:r>
            <a:r>
              <a:rPr lang="sv-SE" dirty="0"/>
              <a:t> demokrati, mänskliga rättigheter och jämställdhet </a:t>
            </a:r>
            <a:r>
              <a:rPr lang="sv-SE" b="1" i="1" dirty="0">
                <a:solidFill>
                  <a:srgbClr val="FFFF00"/>
                </a:solidFill>
              </a:rPr>
              <a:t>genom</a:t>
            </a:r>
            <a:r>
              <a:rPr lang="sv-SE" dirty="0"/>
              <a:t> ett arbetssätt som präglas av möjligheter till inflytande och delaktighet, tillitsfulla relationer och en trygg arbetsmiljö, </a:t>
            </a:r>
            <a:r>
              <a:rPr lang="sv-SE" b="1" i="1" dirty="0">
                <a:solidFill>
                  <a:srgbClr val="FFFF00"/>
                </a:solidFill>
              </a:rPr>
              <a:t>för</a:t>
            </a:r>
            <a:r>
              <a:rPr lang="sv-SE" dirty="0"/>
              <a:t> att kunna delta i samhällslivet och bidra till samhällets utveckling.</a:t>
            </a:r>
          </a:p>
          <a:p>
            <a:pPr marL="0" indent="0">
              <a:buNone/>
            </a:pPr>
            <a:endParaRPr lang="sv-SE" dirty="0"/>
          </a:p>
        </p:txBody>
      </p:sp>
    </p:spTree>
    <p:extLst>
      <p:ext uri="{BB962C8B-B14F-4D97-AF65-F5344CB8AC3E}">
        <p14:creationId xmlns:p14="http://schemas.microsoft.com/office/powerpoint/2010/main" val="3510410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451578" y="181667"/>
            <a:ext cx="9291215" cy="1049235"/>
          </a:xfrm>
        </p:spPr>
        <p:txBody>
          <a:bodyPr>
            <a:normAutofit fontScale="90000"/>
          </a:bodyPr>
          <a:lstStyle/>
          <a:p>
            <a:r>
              <a:rPr lang="sv-SE" dirty="0"/>
              <a:t>Vad säger forskningen och skolverket om Värdegrundsarbetet i skolan?</a:t>
            </a:r>
            <a:br>
              <a:rPr lang="sv-SE" dirty="0"/>
            </a:br>
            <a:endParaRPr lang="sv-SE" dirty="0"/>
          </a:p>
        </p:txBody>
      </p:sp>
      <p:sp>
        <p:nvSpPr>
          <p:cNvPr id="3" name="Platshållare för innehåll 2"/>
          <p:cNvSpPr>
            <a:spLocks noGrp="1"/>
          </p:cNvSpPr>
          <p:nvPr>
            <p:ph idx="1"/>
          </p:nvPr>
        </p:nvSpPr>
        <p:spPr>
          <a:xfrm>
            <a:off x="1451577" y="968810"/>
            <a:ext cx="9291215" cy="5889189"/>
          </a:xfrm>
        </p:spPr>
        <p:txBody>
          <a:bodyPr>
            <a:normAutofit/>
          </a:bodyPr>
          <a:lstStyle/>
          <a:p>
            <a:pPr lvl="0"/>
            <a:r>
              <a:rPr lang="sv-SE" dirty="0"/>
              <a:t>Ett samlat värdegrundsarbete där både kunskaper och värden ges en central roll i undervisningen ökar måluppfyllelsen (se </a:t>
            </a:r>
            <a:r>
              <a:rPr lang="sv-SE" dirty="0" err="1"/>
              <a:t>Timperley</a:t>
            </a:r>
            <a:r>
              <a:rPr lang="sv-SE" dirty="0"/>
              <a:t>, Håkansson &amp; Sundberg samt </a:t>
            </a:r>
            <a:r>
              <a:rPr lang="sv-SE" dirty="0" err="1"/>
              <a:t>Hattie</a:t>
            </a:r>
            <a:r>
              <a:rPr lang="sv-SE" dirty="0"/>
              <a:t>).</a:t>
            </a:r>
          </a:p>
          <a:p>
            <a:pPr marL="0" lvl="0" indent="0">
              <a:buNone/>
            </a:pPr>
            <a:endParaRPr lang="sv-SE" dirty="0"/>
          </a:p>
          <a:p>
            <a:pPr lvl="0"/>
            <a:r>
              <a:rPr lang="sv-SE" dirty="0"/>
              <a:t>Enskilda insatser är otillräckliga </a:t>
            </a:r>
          </a:p>
          <a:p>
            <a:pPr marL="0" lvl="0" indent="0">
              <a:buNone/>
            </a:pPr>
            <a:endParaRPr lang="sv-SE" dirty="0"/>
          </a:p>
          <a:p>
            <a:pPr lvl="0"/>
            <a:r>
              <a:rPr lang="sv-SE" dirty="0"/>
              <a:t>Det främjande arbetet ska vara kontinuerligt </a:t>
            </a:r>
          </a:p>
          <a:p>
            <a:pPr marL="0" lvl="0" indent="0">
              <a:buNone/>
            </a:pPr>
            <a:endParaRPr lang="sv-SE" dirty="0"/>
          </a:p>
          <a:p>
            <a:pPr lvl="0"/>
            <a:r>
              <a:rPr lang="sv-SE" dirty="0"/>
              <a:t>Skolor saknar ofta en helhetssyn på det demokratiska uppdraget och det genomsyrar sällan undervisningen.</a:t>
            </a:r>
          </a:p>
          <a:p>
            <a:pPr marL="0" lvl="0" indent="0">
              <a:buNone/>
            </a:pPr>
            <a:endParaRPr lang="sv-SE" dirty="0"/>
          </a:p>
          <a:p>
            <a:pPr lvl="0"/>
            <a:r>
              <a:rPr lang="sv-SE" dirty="0"/>
              <a:t>Värdegrundsarbete genomförs ofta i skilda delar</a:t>
            </a:r>
          </a:p>
          <a:p>
            <a:pPr lvl="0"/>
            <a:endParaRPr lang="sv-SE" dirty="0"/>
          </a:p>
          <a:p>
            <a:endParaRPr lang="sv-SE" dirty="0"/>
          </a:p>
        </p:txBody>
      </p:sp>
    </p:spTree>
    <p:extLst>
      <p:ext uri="{BB962C8B-B14F-4D97-AF65-F5344CB8AC3E}">
        <p14:creationId xmlns:p14="http://schemas.microsoft.com/office/powerpoint/2010/main" val="2004029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451578" y="446710"/>
            <a:ext cx="9291215" cy="1049235"/>
          </a:xfrm>
        </p:spPr>
        <p:txBody>
          <a:bodyPr>
            <a:normAutofit fontScale="90000"/>
          </a:bodyPr>
          <a:lstStyle/>
          <a:p>
            <a:r>
              <a:rPr lang="sv-SE" dirty="0"/>
              <a:t>Vad behövs för att en skola ska kunna utveckla ett brett värdegrundsarbete?</a:t>
            </a:r>
            <a:br>
              <a:rPr lang="sv-SE" dirty="0"/>
            </a:br>
            <a:endParaRPr lang="sv-SE" dirty="0"/>
          </a:p>
        </p:txBody>
      </p:sp>
      <p:sp>
        <p:nvSpPr>
          <p:cNvPr id="3" name="Platshållare för innehåll 2"/>
          <p:cNvSpPr>
            <a:spLocks noGrp="1"/>
          </p:cNvSpPr>
          <p:nvPr>
            <p:ph idx="1"/>
          </p:nvPr>
        </p:nvSpPr>
        <p:spPr>
          <a:xfrm>
            <a:off x="1451578" y="1495945"/>
            <a:ext cx="9291215" cy="4703121"/>
          </a:xfrm>
        </p:spPr>
        <p:txBody>
          <a:bodyPr>
            <a:normAutofit/>
          </a:bodyPr>
          <a:lstStyle/>
          <a:p>
            <a:pPr lvl="0"/>
            <a:r>
              <a:rPr lang="sv-SE" dirty="0"/>
              <a:t>En bred förståelse hos personal att många problemområden hänger ihop och att allt detta är delar av ett kvalitetsutvecklingsarbete.</a:t>
            </a:r>
          </a:p>
          <a:p>
            <a:pPr lvl="0"/>
            <a:r>
              <a:rPr lang="sv-SE" dirty="0"/>
              <a:t>Det behövs ett brett arbete för att främja ett samarbetande skolklimat, tillitsfulla relationer och att gemensamma normer och värden etableras i verksamheten.</a:t>
            </a:r>
          </a:p>
          <a:p>
            <a:pPr lvl="0"/>
            <a:r>
              <a:rPr lang="sv-SE" dirty="0"/>
              <a:t>För att det ska ske på en skola behöver skolans personal en utvecklad förståelse vad ett brett främjande värdegrundsarbete och ett normkritiskt förhållningssätt innebär.</a:t>
            </a:r>
          </a:p>
          <a:p>
            <a:pPr lvl="0"/>
            <a:r>
              <a:rPr lang="sv-SE" dirty="0"/>
              <a:t>Skolverket rekommenderar kollegialt lärande och handledning.</a:t>
            </a:r>
          </a:p>
          <a:p>
            <a:pPr lvl="0"/>
            <a:r>
              <a:rPr lang="sv-SE" dirty="0"/>
              <a:t>Långsiktigt, samlat och strategiskt arbete.</a:t>
            </a:r>
          </a:p>
          <a:p>
            <a:endParaRPr lang="sv-SE" dirty="0"/>
          </a:p>
        </p:txBody>
      </p:sp>
    </p:spTree>
    <p:extLst>
      <p:ext uri="{BB962C8B-B14F-4D97-AF65-F5344CB8AC3E}">
        <p14:creationId xmlns:p14="http://schemas.microsoft.com/office/powerpoint/2010/main" val="36245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451578" y="208172"/>
            <a:ext cx="9291215" cy="1049235"/>
          </a:xfrm>
        </p:spPr>
        <p:txBody>
          <a:bodyPr/>
          <a:lstStyle/>
          <a:p>
            <a:r>
              <a:rPr lang="sv-SE" dirty="0"/>
              <a:t>Vad behövs för att en skola ska kunna utveckla ett brett värdegrundsarbete?</a:t>
            </a:r>
          </a:p>
        </p:txBody>
      </p:sp>
      <p:sp>
        <p:nvSpPr>
          <p:cNvPr id="3" name="Platshållare för innehåll 2"/>
          <p:cNvSpPr>
            <a:spLocks noGrp="1"/>
          </p:cNvSpPr>
          <p:nvPr>
            <p:ph idx="1"/>
          </p:nvPr>
        </p:nvSpPr>
        <p:spPr>
          <a:xfrm>
            <a:off x="1451578" y="1257407"/>
            <a:ext cx="9291215" cy="5314122"/>
          </a:xfrm>
        </p:spPr>
        <p:txBody>
          <a:bodyPr>
            <a:normAutofit/>
          </a:bodyPr>
          <a:lstStyle/>
          <a:p>
            <a:pPr lvl="0"/>
            <a:r>
              <a:rPr lang="sv-SE" dirty="0"/>
              <a:t>Skolledares engagemang är avgörande för utvecklingsarbetets resultat. De måste både i ord och handling prioritera frågan</a:t>
            </a:r>
          </a:p>
          <a:p>
            <a:pPr lvl="0"/>
            <a:r>
              <a:rPr lang="sv-SE" dirty="0"/>
              <a:t>De som driver utvecklingsarbetet måste få mandat för detta om någon förändring ska ske.</a:t>
            </a:r>
          </a:p>
          <a:p>
            <a:pPr lvl="0"/>
            <a:r>
              <a:rPr lang="sv-SE" dirty="0"/>
              <a:t>Personal behöver granska och reflektera över sina egna normer och sitt eget handlande.</a:t>
            </a:r>
          </a:p>
          <a:p>
            <a:pPr lvl="0"/>
            <a:r>
              <a:rPr lang="sv-SE" dirty="0"/>
              <a:t>En förståelse och medvetenhet om att det finns ett antal praktiskt svårhanterliga värdekonflikter som lärare och annan skolpersonal har att hantera i sitt dagliga arbete</a:t>
            </a:r>
          </a:p>
          <a:p>
            <a:pPr lvl="0"/>
            <a:r>
              <a:rPr lang="sv-SE" dirty="0"/>
              <a:t>Medvetenhet om att skolan ska vila på vetenskaplig grund och beprövad erfarenhet.</a:t>
            </a:r>
          </a:p>
          <a:p>
            <a:endParaRPr lang="sv-SE" dirty="0"/>
          </a:p>
        </p:txBody>
      </p:sp>
    </p:spTree>
    <p:extLst>
      <p:ext uri="{BB962C8B-B14F-4D97-AF65-F5344CB8AC3E}">
        <p14:creationId xmlns:p14="http://schemas.microsoft.com/office/powerpoint/2010/main" val="1910179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451579" y="340693"/>
            <a:ext cx="9291215" cy="1049235"/>
          </a:xfrm>
        </p:spPr>
        <p:txBody>
          <a:bodyPr>
            <a:normAutofit fontScale="90000"/>
          </a:bodyPr>
          <a:lstStyle/>
          <a:p>
            <a:r>
              <a:rPr lang="sv-SE" dirty="0"/>
              <a:t>Vad behövs för att Skolorna ska utveckla de demokratiska kvaliteterna i undervisningen </a:t>
            </a:r>
          </a:p>
        </p:txBody>
      </p:sp>
      <p:sp>
        <p:nvSpPr>
          <p:cNvPr id="3" name="Platshållare för innehåll 2"/>
          <p:cNvSpPr>
            <a:spLocks noGrp="1"/>
          </p:cNvSpPr>
          <p:nvPr>
            <p:ph idx="1"/>
          </p:nvPr>
        </p:nvSpPr>
        <p:spPr>
          <a:xfrm>
            <a:off x="1451579" y="1803697"/>
            <a:ext cx="9291215" cy="4722833"/>
          </a:xfrm>
        </p:spPr>
        <p:txBody>
          <a:bodyPr>
            <a:normAutofit/>
          </a:bodyPr>
          <a:lstStyle/>
          <a:p>
            <a:r>
              <a:rPr lang="sv-SE" dirty="0"/>
              <a:t>Det som behöver förbättras för att verkligen värdegrundsarbetet ska bli samlat och effektivt är; att de </a:t>
            </a:r>
            <a:r>
              <a:rPr lang="sv-SE" dirty="0">
                <a:solidFill>
                  <a:srgbClr val="FFFF00"/>
                </a:solidFill>
              </a:rPr>
              <a:t>demokratiska kvaliteterna </a:t>
            </a:r>
            <a:r>
              <a:rPr lang="sv-SE" dirty="0"/>
              <a:t>i undervisningen behöver stärkas exempelvis genom stärkt arbete med kritiskt tänkande som en del av undervisningen. </a:t>
            </a:r>
          </a:p>
          <a:p>
            <a:r>
              <a:rPr lang="sv-SE" dirty="0"/>
              <a:t>Elevernas </a:t>
            </a:r>
            <a:r>
              <a:rPr lang="sv-SE" dirty="0">
                <a:solidFill>
                  <a:srgbClr val="FFFF00"/>
                </a:solidFill>
              </a:rPr>
              <a:t>delaktighet</a:t>
            </a:r>
            <a:r>
              <a:rPr lang="sv-SE" dirty="0"/>
              <a:t> och </a:t>
            </a:r>
            <a:r>
              <a:rPr lang="sv-SE" dirty="0">
                <a:solidFill>
                  <a:srgbClr val="FFFF00"/>
                </a:solidFill>
              </a:rPr>
              <a:t>inflytande</a:t>
            </a:r>
            <a:r>
              <a:rPr lang="sv-SE" dirty="0"/>
              <a:t> behöver stärkas genom att exempelvis praktisk demokratisk träning kombineras med deras kunskapsutveckling i olika ämnen. </a:t>
            </a:r>
          </a:p>
          <a:p>
            <a:r>
              <a:rPr lang="sv-SE" dirty="0"/>
              <a:t>Dessutom behöver skolorna utveckla ett </a:t>
            </a:r>
            <a:r>
              <a:rPr lang="sv-SE" dirty="0">
                <a:solidFill>
                  <a:srgbClr val="FFFF00"/>
                </a:solidFill>
              </a:rPr>
              <a:t>kritiskt förhållningssätt </a:t>
            </a:r>
            <a:r>
              <a:rPr lang="sv-SE" dirty="0"/>
              <a:t>där normer, värden, traditioner och olika perspektiv synliggörs på skolan och i undervisningen. (Utifrån detta kommer min föreläsning handla om normkritik. Det räcker inte att föreläsa om orättvisor).</a:t>
            </a:r>
          </a:p>
          <a:p>
            <a:endParaRPr lang="sv-SE" dirty="0"/>
          </a:p>
        </p:txBody>
      </p:sp>
    </p:spTree>
    <p:extLst>
      <p:ext uri="{BB962C8B-B14F-4D97-AF65-F5344CB8AC3E}">
        <p14:creationId xmlns:p14="http://schemas.microsoft.com/office/powerpoint/2010/main" val="1681837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90322" y="412634"/>
            <a:ext cx="9291215" cy="1049235"/>
          </a:xfrm>
        </p:spPr>
        <p:txBody>
          <a:bodyPr/>
          <a:lstStyle/>
          <a:p>
            <a:r>
              <a:rPr lang="sv-SE" dirty="0"/>
              <a:t>Normkritik – vad?</a:t>
            </a:r>
          </a:p>
        </p:txBody>
      </p:sp>
      <p:sp>
        <p:nvSpPr>
          <p:cNvPr id="3" name="Platshållare för innehåll 2"/>
          <p:cNvSpPr>
            <a:spLocks noGrp="1"/>
          </p:cNvSpPr>
          <p:nvPr>
            <p:ph idx="1"/>
          </p:nvPr>
        </p:nvSpPr>
        <p:spPr>
          <a:xfrm>
            <a:off x="1307888" y="1267173"/>
            <a:ext cx="9291215" cy="4981415"/>
          </a:xfrm>
        </p:spPr>
        <p:txBody>
          <a:bodyPr>
            <a:normAutofit lnSpcReduction="10000"/>
          </a:bodyPr>
          <a:lstStyle/>
          <a:p>
            <a:pPr marL="0" indent="0">
              <a:buNone/>
            </a:pPr>
            <a:r>
              <a:rPr lang="sv-SE" dirty="0"/>
              <a:t>”jag kunde inte vara med på gympan för jag hade inte hunnit raka benen”</a:t>
            </a:r>
          </a:p>
          <a:p>
            <a:r>
              <a:rPr lang="sv-SE" dirty="0"/>
              <a:t>Vad är en norm?</a:t>
            </a:r>
          </a:p>
          <a:p>
            <a:pPr marL="457200" indent="-457200">
              <a:buFont typeface="+mj-lt"/>
              <a:buAutoNum type="arabicPeriod"/>
            </a:pPr>
            <a:r>
              <a:rPr lang="sv-SE" dirty="0"/>
              <a:t> Föreställningar, idéer och oskrivna regler som formar oss människor</a:t>
            </a:r>
          </a:p>
          <a:p>
            <a:pPr marL="457200" indent="-457200">
              <a:buFont typeface="+mj-lt"/>
              <a:buAutoNum type="arabicPeriod"/>
            </a:pPr>
            <a:r>
              <a:rPr lang="sv-SE" dirty="0"/>
              <a:t>Makt - I en normmedveten förståelse är makt och normer tätt kopplade till varandra. Makt uppstår när normer kommuniceras. Idéer om vad som är normalt, önskvärt och sant skapar och återskapar normer och fördelar därmed makt.</a:t>
            </a:r>
          </a:p>
          <a:p>
            <a:pPr marL="457200" indent="-457200">
              <a:buFont typeface="+mj-lt"/>
              <a:buAutoNum type="arabicPeriod"/>
            </a:pPr>
            <a:r>
              <a:rPr lang="sv-SE" dirty="0"/>
              <a:t>Normer är föränderliga – beroende av tid och plats</a:t>
            </a:r>
          </a:p>
          <a:p>
            <a:r>
              <a:rPr lang="sv-SE" dirty="0"/>
              <a:t>Normkritik handlar om att synliggöra vilka osynliga regler som styr oss. Inom normkritiken ligger fokus på de normer som begränsar och som riskerar att upprepa normativa och förtryckande strukturer</a:t>
            </a:r>
          </a:p>
          <a:p>
            <a:r>
              <a:rPr lang="sv-SE" dirty="0"/>
              <a:t>Normkritik handlar inte om normlöshet</a:t>
            </a:r>
          </a:p>
          <a:p>
            <a:endParaRPr lang="sv-SE" dirty="0"/>
          </a:p>
        </p:txBody>
      </p:sp>
    </p:spTree>
    <p:extLst>
      <p:ext uri="{BB962C8B-B14F-4D97-AF65-F5344CB8AC3E}">
        <p14:creationId xmlns:p14="http://schemas.microsoft.com/office/powerpoint/2010/main" val="2536881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Varför normkritik?</a:t>
            </a:r>
          </a:p>
        </p:txBody>
      </p:sp>
      <p:sp>
        <p:nvSpPr>
          <p:cNvPr id="3" name="Platshållare för innehåll 2"/>
          <p:cNvSpPr>
            <a:spLocks noGrp="1"/>
          </p:cNvSpPr>
          <p:nvPr>
            <p:ph idx="1"/>
          </p:nvPr>
        </p:nvSpPr>
        <p:spPr/>
        <p:txBody>
          <a:bodyPr/>
          <a:lstStyle/>
          <a:p>
            <a:pPr marL="457200" indent="-457200">
              <a:buFont typeface="+mj-lt"/>
              <a:buAutoNum type="arabicPeriod"/>
            </a:pPr>
            <a:r>
              <a:rPr lang="sv-SE" dirty="0"/>
              <a:t>Skapa utrymme i vårt varande och vetande. </a:t>
            </a:r>
          </a:p>
          <a:p>
            <a:pPr marL="457200" indent="-457200">
              <a:buFont typeface="+mj-lt"/>
              <a:buAutoNum type="arabicPeriod"/>
            </a:pPr>
            <a:r>
              <a:rPr lang="sv-SE" dirty="0"/>
              <a:t>Ett normktitiskt perspektiv stärker elevernas analytiska förmåga.</a:t>
            </a:r>
          </a:p>
          <a:p>
            <a:pPr marL="457200" indent="-457200">
              <a:buFont typeface="+mj-lt"/>
              <a:buAutoNum type="arabicPeriod"/>
            </a:pPr>
            <a:r>
              <a:rPr lang="sv-SE" dirty="0"/>
              <a:t>Synliggöra normsystem som ger upphov till utsatthet.</a:t>
            </a:r>
          </a:p>
          <a:p>
            <a:pPr marL="457200" indent="-457200">
              <a:buFont typeface="+mj-lt"/>
              <a:buAutoNum type="arabicPeriod"/>
            </a:pPr>
            <a:r>
              <a:rPr lang="sv-SE" dirty="0"/>
              <a:t>Normkritiska perspektiv kan vara ett stöd och ge skolpersonal konkreta verktyg i skolans uppdrag med att hålla ihop arbetet med värden och kunskaper.</a:t>
            </a:r>
          </a:p>
          <a:p>
            <a:pPr marL="457200" indent="-457200">
              <a:buFont typeface="+mj-lt"/>
              <a:buAutoNum type="arabicPeriod"/>
            </a:pPr>
            <a:endParaRPr lang="sv-SE" dirty="0"/>
          </a:p>
          <a:p>
            <a:pPr marL="0" indent="0">
              <a:buNone/>
            </a:pPr>
            <a:endParaRPr lang="sv-SE" dirty="0"/>
          </a:p>
          <a:p>
            <a:pPr marL="457200" indent="-457200">
              <a:buFont typeface="+mj-lt"/>
              <a:buAutoNum type="arabicPeriod"/>
            </a:pPr>
            <a:endParaRPr lang="sv-SE" dirty="0"/>
          </a:p>
          <a:p>
            <a:pPr marL="457200" indent="-457200">
              <a:buFont typeface="+mj-lt"/>
              <a:buAutoNum type="arabicPeriod"/>
            </a:pPr>
            <a:endParaRPr lang="sv-SE" dirty="0"/>
          </a:p>
          <a:p>
            <a:pPr marL="457200" indent="-457200">
              <a:buFont typeface="+mj-lt"/>
              <a:buAutoNum type="arabicPeriod"/>
            </a:pPr>
            <a:endParaRPr lang="sv-SE" dirty="0"/>
          </a:p>
          <a:p>
            <a:pPr marL="457200" indent="-457200">
              <a:buFont typeface="+mj-lt"/>
              <a:buAutoNum type="arabicPeriod"/>
            </a:pPr>
            <a:endParaRPr lang="sv-SE" dirty="0"/>
          </a:p>
          <a:p>
            <a:pPr marL="0" indent="0">
              <a:buNone/>
            </a:pPr>
            <a:endParaRPr lang="sv-SE" dirty="0"/>
          </a:p>
        </p:txBody>
      </p:sp>
    </p:spTree>
    <p:extLst>
      <p:ext uri="{BB962C8B-B14F-4D97-AF65-F5344CB8AC3E}">
        <p14:creationId xmlns:p14="http://schemas.microsoft.com/office/powerpoint/2010/main" val="112690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Galleri">
  <a:themeElements>
    <a:clrScheme name="Galleri">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i">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567</TotalTime>
  <Words>1240</Words>
  <Application>Microsoft Office PowerPoint</Application>
  <PresentationFormat>Bredbild</PresentationFormat>
  <Paragraphs>85</Paragraphs>
  <Slides>15</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15</vt:i4>
      </vt:variant>
    </vt:vector>
  </HeadingPairs>
  <TitlesOfParts>
    <vt:vector size="19" baseType="lpstr">
      <vt:lpstr>Arial</vt:lpstr>
      <vt:lpstr>inherit</vt:lpstr>
      <vt:lpstr>Rockwell</vt:lpstr>
      <vt:lpstr>Galleri</vt:lpstr>
      <vt:lpstr>Skolans samlade värdegrundsarbete</vt:lpstr>
      <vt:lpstr>En föreläsning om Hur normkritik kan stödja lärare i deras dubbla uppdrag, där värdegrund är en del av undervisningen och ska genomsyra skolans alla verksamheter</vt:lpstr>
      <vt:lpstr>Skolans värdegrundsuppdrag</vt:lpstr>
      <vt:lpstr>Vad säger forskningen och skolverket om Värdegrundsarbetet i skolan? </vt:lpstr>
      <vt:lpstr>Vad behövs för att en skola ska kunna utveckla ett brett värdegrundsarbete? </vt:lpstr>
      <vt:lpstr>Vad behövs för att en skola ska kunna utveckla ett brett värdegrundsarbete?</vt:lpstr>
      <vt:lpstr>Vad behövs för att Skolorna ska utveckla de demokratiska kvaliteterna i undervisningen </vt:lpstr>
      <vt:lpstr>Normkritik – vad?</vt:lpstr>
      <vt:lpstr>Varför normkritik?</vt:lpstr>
      <vt:lpstr>Varför normkritik och inte toleranspedagogik?</vt:lpstr>
      <vt:lpstr>Normkritiskt arbetssätt</vt:lpstr>
      <vt:lpstr>Normkritiskt arbetssätt/värdegrundsarbete</vt:lpstr>
      <vt:lpstr>Tips på övningar och metodmaterial</vt:lpstr>
      <vt:lpstr>Vad händer på Skolan?</vt:lpstr>
      <vt:lpstr>Källor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Skolans samlade värdegrundsarbete</dc:title>
  <dc:creator>Henrik Larsson</dc:creator>
  <cp:lastModifiedBy>Magdalena Rosén</cp:lastModifiedBy>
  <cp:revision>30</cp:revision>
  <dcterms:created xsi:type="dcterms:W3CDTF">2017-03-19T11:23:25Z</dcterms:created>
  <dcterms:modified xsi:type="dcterms:W3CDTF">2017-03-22T09:02:14Z</dcterms:modified>
</cp:coreProperties>
</file>